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3" r:id="rId6"/>
    <p:sldId id="289" r:id="rId7"/>
    <p:sldId id="265" r:id="rId8"/>
    <p:sldId id="274" r:id="rId9"/>
    <p:sldId id="275" r:id="rId10"/>
    <p:sldId id="276" r:id="rId11"/>
    <p:sldId id="280" r:id="rId12"/>
    <p:sldId id="277" r:id="rId13"/>
    <p:sldId id="278" r:id="rId14"/>
    <p:sldId id="279" r:id="rId15"/>
    <p:sldId id="273" r:id="rId16"/>
    <p:sldId id="272" r:id="rId17"/>
    <p:sldId id="271" r:id="rId18"/>
    <p:sldId id="260" r:id="rId19"/>
    <p:sldId id="262" r:id="rId20"/>
    <p:sldId id="267" r:id="rId21"/>
    <p:sldId id="268" r:id="rId22"/>
    <p:sldId id="261" r:id="rId23"/>
    <p:sldId id="264" r:id="rId24"/>
    <p:sldId id="282" r:id="rId25"/>
    <p:sldId id="283" r:id="rId26"/>
    <p:sldId id="290" r:id="rId27"/>
    <p:sldId id="281" r:id="rId28"/>
    <p:sldId id="288" r:id="rId29"/>
    <p:sldId id="287" r:id="rId30"/>
    <p:sldId id="285" r:id="rId31"/>
    <p:sldId id="286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2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1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4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9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9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2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9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2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DC652-67CD-4B69-9423-B5009CA5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Characters Behaviors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in Video game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Using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Reinforcement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sitting, black, table, small&#10;&#10;Description automatically generated">
            <a:extLst>
              <a:ext uri="{FF2B5EF4-FFF2-40B4-BE49-F238E27FC236}">
                <a16:creationId xmlns:a16="http://schemas.microsoft.com/office/drawing/2014/main" id="{D70B364B-0891-4A5D-BC4F-FAA341491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809" y="494522"/>
            <a:ext cx="568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11CB1-5007-46DF-A4DA-B35F55F323AA}"/>
              </a:ext>
            </a:extLst>
          </p:cNvPr>
          <p:cNvSpPr txBox="1"/>
          <p:nvPr/>
        </p:nvSpPr>
        <p:spPr>
          <a:xfrm>
            <a:off x="4271394" y="234891"/>
            <a:ext cx="364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379DD-1F86-48B9-AE14-5822BA986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4" r="4911"/>
          <a:stretch/>
        </p:blipFill>
        <p:spPr>
          <a:xfrm>
            <a:off x="345232" y="1735494"/>
            <a:ext cx="6425524" cy="401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3ACC3-3478-47BE-9AA2-6F92667C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69" y="1735494"/>
            <a:ext cx="4096141" cy="40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7C7425-6274-4283-BF75-54070A68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9" y="3507696"/>
            <a:ext cx="2883159" cy="288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0DC39-B093-41DD-BDE5-30DC3099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10" y="1104093"/>
            <a:ext cx="7258245" cy="464981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2C0990-6DE6-4D02-B72D-BC3D7011E7CE}"/>
              </a:ext>
            </a:extLst>
          </p:cNvPr>
          <p:cNvSpPr/>
          <p:nvPr/>
        </p:nvSpPr>
        <p:spPr>
          <a:xfrm>
            <a:off x="667011" y="1688241"/>
            <a:ext cx="3284375" cy="1567543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549D0-410E-4DD1-A558-E7D2CC7F8830}"/>
              </a:ext>
            </a:extLst>
          </p:cNvPr>
          <p:cNvSpPr txBox="1"/>
          <p:nvPr/>
        </p:nvSpPr>
        <p:spPr>
          <a:xfrm>
            <a:off x="601326" y="2179624"/>
            <a:ext cx="3415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should I do??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926B8-8516-4E48-8583-14BF3A15606F}"/>
              </a:ext>
            </a:extLst>
          </p:cNvPr>
          <p:cNvSpPr txBox="1"/>
          <p:nvPr/>
        </p:nvSpPr>
        <p:spPr>
          <a:xfrm>
            <a:off x="1082180" y="5753906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03761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DFAA-79B2-4E58-B1A7-77B69ABAD5B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Q-Value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2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1F45527-CED9-49DA-8F19-3E42AB4332F5}"/>
              </a:ext>
            </a:extLst>
          </p:cNvPr>
          <p:cNvSpPr/>
          <p:nvPr/>
        </p:nvSpPr>
        <p:spPr>
          <a:xfrm>
            <a:off x="1331054" y="0"/>
            <a:ext cx="5041784" cy="448811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71459-7AB3-48CE-8581-AD76CA5F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90" y="844316"/>
            <a:ext cx="306705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CD07E-8CC7-4E0A-B7AF-5DC8A174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775" y="3513967"/>
            <a:ext cx="2883658" cy="288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273EB-F6F2-4F22-B019-AEB075552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21" y="2043112"/>
            <a:ext cx="32861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0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5746E-21FD-4402-BB0C-5F49BAFA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56" y="1908499"/>
            <a:ext cx="7235488" cy="30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DFAA-79B2-4E58-B1A7-77B69ABAD5B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Reinforcement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90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196C2-C980-4F3E-AC95-AB77FC14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495"/>
            <a:ext cx="12192000" cy="56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2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0D6A6-2543-47DE-8048-E535F523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63" y="0"/>
            <a:ext cx="9423273" cy="61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6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DFAA-79B2-4E58-B1A7-77B69ABAD5B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Reinforcement Learning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830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Gym : toolkit for developing and comparing reinforcement learning algorithms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ผลการค้นหารูปภาพสำหรับ cartpole">
            <a:extLst>
              <a:ext uri="{FF2B5EF4-FFF2-40B4-BE49-F238E27FC236}">
                <a16:creationId xmlns:a16="http://schemas.microsoft.com/office/drawing/2014/main" id="{F0520954-0C6C-415F-A0A4-3263A10AC7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1922" y="1969907"/>
            <a:ext cx="6275667" cy="291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6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7EF3-3961-46D5-AA7F-624C0CD9886A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9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Reinforcement Learning?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60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8" y="640080"/>
            <a:ext cx="3934795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Gym Retro: turns classic video games into Gym environments for reinforcement learning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ผลการค้นหารูปภาพสำหรับ openai gym-retro">
            <a:extLst>
              <a:ext uri="{FF2B5EF4-FFF2-40B4-BE49-F238E27FC236}">
                <a16:creationId xmlns:a16="http://schemas.microsoft.com/office/drawing/2014/main" id="{A5D02AA2-4660-4D8E-840F-8665F4BA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01" y="1381037"/>
            <a:ext cx="6143888" cy="40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8" y="640080"/>
            <a:ext cx="3934795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TensorFlow:</a:t>
            </a:r>
          </a:p>
          <a:p>
            <a:r>
              <a:rPr lang="en-US" sz="3600" dirty="0">
                <a:solidFill>
                  <a:schemeClr val="bg1"/>
                </a:solidFill>
              </a:rPr>
              <a:t>end-to-end open source platform for machine </a:t>
            </a:r>
            <a:r>
              <a:rPr lang="en-US" sz="3600" dirty="0" err="1">
                <a:solidFill>
                  <a:schemeClr val="bg1"/>
                </a:solidFill>
              </a:rPr>
              <a:t>learnin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52E48D-22D4-4591-8847-EDA96F4C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74" y="1410887"/>
            <a:ext cx="6437934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8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59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A6885-A4D3-4136-B439-AE53A8ABA52F}"/>
              </a:ext>
            </a:extLst>
          </p:cNvPr>
          <p:cNvSpPr txBox="1"/>
          <p:nvPr/>
        </p:nvSpPr>
        <p:spPr>
          <a:xfrm>
            <a:off x="5116783" y="516835"/>
            <a:ext cx="5977937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55000-95D7-4CCB-A61E-37D4B0F7D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8" r="253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C42CF7-7DBD-4F2D-8FF5-A0FB0B5DDC85}"/>
              </a:ext>
            </a:extLst>
          </p:cNvPr>
          <p:cNvSpPr txBox="1"/>
          <p:nvPr/>
        </p:nvSpPr>
        <p:spPr>
          <a:xfrm>
            <a:off x="5116784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Game 		: Kaboom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Platform 		: Atari 2600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Genre		: Action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Player(s)		: 1 player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rgbClr val="FFFFFF"/>
                </a:solidFill>
              </a:rPr>
              <a:t>Deverloper</a:t>
            </a:r>
            <a:r>
              <a:rPr lang="en-US" dirty="0">
                <a:solidFill>
                  <a:srgbClr val="FFFFFF"/>
                </a:solidFill>
              </a:rPr>
              <a:t>	: Larry Kaplan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Publisher		: Activision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Objective		: Received a bomb to get score</a:t>
            </a:r>
          </a:p>
        </p:txBody>
      </p:sp>
    </p:spTree>
    <p:extLst>
      <p:ext uri="{BB962C8B-B14F-4D97-AF65-F5344CB8AC3E}">
        <p14:creationId xmlns:p14="http://schemas.microsoft.com/office/powerpoint/2010/main" val="308842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A6885-A4D3-4136-B439-AE53A8ABA52F}"/>
              </a:ext>
            </a:extLst>
          </p:cNvPr>
          <p:cNvSpPr txBox="1"/>
          <p:nvPr/>
        </p:nvSpPr>
        <p:spPr>
          <a:xfrm>
            <a:off x="643467" y="516835"/>
            <a:ext cx="3448259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C42CF7-7DBD-4F2D-8FF5-A0FB0B5DDC85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Left 	: Move Left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Right 	: Move Right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Button 	: Released a bomb from 	   thief for each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F247B-D1EE-4FF3-9142-7B9D73036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7" r="1920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2AC6F-BAB5-4B54-83B0-27072F60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9" t="3810" r="16439" b="55238"/>
          <a:stretch/>
        </p:blipFill>
        <p:spPr>
          <a:xfrm>
            <a:off x="0" y="4022086"/>
            <a:ext cx="4654295" cy="28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0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A6885-A4D3-4136-B439-AE53A8ABA52F}"/>
              </a:ext>
            </a:extLst>
          </p:cNvPr>
          <p:cNvSpPr txBox="1"/>
          <p:nvPr/>
        </p:nvSpPr>
        <p:spPr>
          <a:xfrm>
            <a:off x="643467" y="516835"/>
            <a:ext cx="3448259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C42CF7-7DBD-4F2D-8FF5-A0FB0B5DDC85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Received bombs as much as possible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to get High Score, If miss lose 1 life.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If life to 0. Game 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F247B-D1EE-4FF3-9142-7B9D73036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7" r="1920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540D2-00D4-4F72-ADAD-AC424F00715E}"/>
              </a:ext>
            </a:extLst>
          </p:cNvPr>
          <p:cNvSpPr txBox="1"/>
          <p:nvPr/>
        </p:nvSpPr>
        <p:spPr>
          <a:xfrm>
            <a:off x="0" y="0"/>
            <a:ext cx="6611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Kaboom Reinforcement Learning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7C42D-42FA-4370-B9BA-03DE1039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65" y="887356"/>
            <a:ext cx="6275667" cy="2541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7DBDB-4C5D-4A2A-80E5-117B9775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06" y="811156"/>
            <a:ext cx="2258291" cy="2258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E13E4-E024-495D-95D8-4DEB46A221C7}"/>
              </a:ext>
            </a:extLst>
          </p:cNvPr>
          <p:cNvSpPr txBox="1"/>
          <p:nvPr/>
        </p:nvSpPr>
        <p:spPr>
          <a:xfrm>
            <a:off x="9738355" y="3142223"/>
            <a:ext cx="188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Left, Right,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C607-FDBD-4CEC-B0AE-6728ABFA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705" y="3497608"/>
            <a:ext cx="1236586" cy="1699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91037-5382-4F1F-940A-C197B7F81637}"/>
              </a:ext>
            </a:extLst>
          </p:cNvPr>
          <p:cNvSpPr txBox="1"/>
          <p:nvPr/>
        </p:nvSpPr>
        <p:spPr>
          <a:xfrm>
            <a:off x="6951055" y="4505597"/>
            <a:ext cx="3536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</a:t>
            </a:r>
          </a:p>
          <a:p>
            <a:r>
              <a:rPr lang="en-US" dirty="0"/>
              <a:t>Kaboom Atari 2600 game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0948AB-8AF3-4A3D-8233-8F791F83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2" y="1222751"/>
            <a:ext cx="2032000" cy="143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14643-556F-4742-8023-84930B23A7D0}"/>
              </a:ext>
            </a:extLst>
          </p:cNvPr>
          <p:cNvSpPr txBox="1"/>
          <p:nvPr/>
        </p:nvSpPr>
        <p:spPr>
          <a:xfrm>
            <a:off x="223059" y="2851277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: Each Frame of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F2C65-4DA0-4F37-9CF2-098C5971613C}"/>
              </a:ext>
            </a:extLst>
          </p:cNvPr>
          <p:cNvSpPr txBox="1"/>
          <p:nvPr/>
        </p:nvSpPr>
        <p:spPr>
          <a:xfrm>
            <a:off x="0" y="5258085"/>
            <a:ext cx="45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Reward : if player catch a bomb. Get scores </a:t>
            </a:r>
          </a:p>
          <a:p>
            <a:r>
              <a:rPr lang="en-US" dirty="0"/>
              <a:t>Negative Reward : If player miss catching. Lose 1 Life</a:t>
            </a:r>
          </a:p>
        </p:txBody>
      </p:sp>
    </p:spTree>
    <p:extLst>
      <p:ext uri="{BB962C8B-B14F-4D97-AF65-F5344CB8AC3E}">
        <p14:creationId xmlns:p14="http://schemas.microsoft.com/office/powerpoint/2010/main" val="88828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9823913-FDB3-40FB-9498-135E10B5D978}"/>
              </a:ext>
            </a:extLst>
          </p:cNvPr>
          <p:cNvSpPr/>
          <p:nvPr/>
        </p:nvSpPr>
        <p:spPr>
          <a:xfrm>
            <a:off x="454797" y="100668"/>
            <a:ext cx="11282406" cy="62330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8C228-C246-4681-907B-08A7BE1A11CE}"/>
              </a:ext>
            </a:extLst>
          </p:cNvPr>
          <p:cNvSpPr txBox="1"/>
          <p:nvPr/>
        </p:nvSpPr>
        <p:spPr>
          <a:xfrm rot="5400000">
            <a:off x="5337672" y="2927625"/>
            <a:ext cx="38610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Convolutional neural network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8B2E3A-68F7-4E01-A8FA-EDCC04D77048}"/>
              </a:ext>
            </a:extLst>
          </p:cNvPr>
          <p:cNvCxnSpPr>
            <a:cxnSpLocks/>
          </p:cNvCxnSpPr>
          <p:nvPr/>
        </p:nvCxnSpPr>
        <p:spPr>
          <a:xfrm>
            <a:off x="7501549" y="1608592"/>
            <a:ext cx="12048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D03C3C-8856-42BD-B70B-8F5086C43981}"/>
              </a:ext>
            </a:extLst>
          </p:cNvPr>
          <p:cNvCxnSpPr>
            <a:stCxn id="7" idx="0"/>
          </p:cNvCxnSpPr>
          <p:nvPr/>
        </p:nvCxnSpPr>
        <p:spPr>
          <a:xfrm flipV="1">
            <a:off x="7499023" y="3158457"/>
            <a:ext cx="122731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5FFCED-BAAA-4A1C-A396-F7AB5547596A}"/>
              </a:ext>
            </a:extLst>
          </p:cNvPr>
          <p:cNvCxnSpPr>
            <a:cxnSpLocks/>
          </p:cNvCxnSpPr>
          <p:nvPr/>
        </p:nvCxnSpPr>
        <p:spPr>
          <a:xfrm>
            <a:off x="7501549" y="4620240"/>
            <a:ext cx="12048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DC9973-5FDA-4C73-BE92-29F498302D4E}"/>
              </a:ext>
            </a:extLst>
          </p:cNvPr>
          <p:cNvSpPr txBox="1"/>
          <p:nvPr/>
        </p:nvSpPr>
        <p:spPr>
          <a:xfrm>
            <a:off x="8726341" y="1423926"/>
            <a:ext cx="1997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Q-Value 1 (Up)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30E02-518E-48C4-9E05-CCEF9A3BE124}"/>
              </a:ext>
            </a:extLst>
          </p:cNvPr>
          <p:cNvSpPr txBox="1"/>
          <p:nvPr/>
        </p:nvSpPr>
        <p:spPr>
          <a:xfrm>
            <a:off x="8726341" y="2973791"/>
            <a:ext cx="1997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Q-Value 1 (Down)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53756-4A95-4E21-9579-9CC521EA80F6}"/>
              </a:ext>
            </a:extLst>
          </p:cNvPr>
          <p:cNvSpPr txBox="1"/>
          <p:nvPr/>
        </p:nvSpPr>
        <p:spPr>
          <a:xfrm>
            <a:off x="8726341" y="4435574"/>
            <a:ext cx="1997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Q-Value 1 (Button)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C66377-6275-4EB2-859D-A85F342F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14" y="1326451"/>
            <a:ext cx="3964251" cy="366401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36FFCF-A253-48A9-B3C0-925C24FD69C8}"/>
              </a:ext>
            </a:extLst>
          </p:cNvPr>
          <p:cNvCxnSpPr>
            <a:stCxn id="23" idx="3"/>
            <a:endCxn id="7" idx="2"/>
          </p:cNvCxnSpPr>
          <p:nvPr/>
        </p:nvCxnSpPr>
        <p:spPr>
          <a:xfrm>
            <a:off x="5286065" y="3158458"/>
            <a:ext cx="1751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60FF5C-CD27-4F5B-9071-77913574013E}"/>
              </a:ext>
            </a:extLst>
          </p:cNvPr>
          <p:cNvSpPr txBox="1"/>
          <p:nvPr/>
        </p:nvSpPr>
        <p:spPr>
          <a:xfrm>
            <a:off x="1713935" y="5169886"/>
            <a:ext cx="268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6690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C3B19-11C6-4178-AB1F-98265BBF8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5199" y="1625001"/>
            <a:ext cx="2012825" cy="1862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3C2C2D-50F3-4368-8182-DF2CA8BF1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0686" y="1811844"/>
            <a:ext cx="2013358" cy="1860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81115B-D120-45E7-B5ED-491926620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6385" y="2000319"/>
            <a:ext cx="2013358" cy="186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F79FB-938C-4C24-AB7D-D142C0BC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5946" y="2188794"/>
            <a:ext cx="2013358" cy="18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92E4E-5124-4EA2-8181-68F219C2ED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67" r="19208"/>
          <a:stretch/>
        </p:blipFill>
        <p:spPr>
          <a:xfrm>
            <a:off x="62696" y="1638968"/>
            <a:ext cx="2649631" cy="241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70ED9-817B-4136-A0EC-184EFDC4A475}"/>
              </a:ext>
            </a:extLst>
          </p:cNvPr>
          <p:cNvSpPr txBox="1"/>
          <p:nvPr/>
        </p:nvSpPr>
        <p:spPr>
          <a:xfrm>
            <a:off x="273762" y="4102823"/>
            <a:ext cx="2227498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Size : 210x160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211EB-6B38-47CC-B0D1-946D667355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67" r="19208"/>
          <a:stretch/>
        </p:blipFill>
        <p:spPr>
          <a:xfrm>
            <a:off x="3450146" y="1967787"/>
            <a:ext cx="1902442" cy="1730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3F31DB-486F-40A0-BCCB-F4F0F3C940DE}"/>
              </a:ext>
            </a:extLst>
          </p:cNvPr>
          <p:cNvSpPr txBox="1"/>
          <p:nvPr/>
        </p:nvSpPr>
        <p:spPr>
          <a:xfrm>
            <a:off x="3394688" y="4102606"/>
            <a:ext cx="20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Size : 84x84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21BC63-4DB2-4321-BFAA-4B13EC26E5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967" r="19208"/>
          <a:stretch/>
        </p:blipFill>
        <p:spPr>
          <a:xfrm>
            <a:off x="6229809" y="1967786"/>
            <a:ext cx="1902442" cy="1730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7DAE51-537D-46FE-A144-DC9D9D9F0638}"/>
              </a:ext>
            </a:extLst>
          </p:cNvPr>
          <p:cNvSpPr txBox="1"/>
          <p:nvPr/>
        </p:nvSpPr>
        <p:spPr>
          <a:xfrm>
            <a:off x="6277554" y="4102606"/>
            <a:ext cx="180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to Grayscale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32EB8-5A95-4500-A85F-833076FF865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2712327" y="2833232"/>
            <a:ext cx="737819" cy="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100910-39DC-414E-8083-3A9CF488A64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5352588" y="2833231"/>
            <a:ext cx="8772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50B6A4-C19E-46B0-8E57-5266F52AD2D0}"/>
              </a:ext>
            </a:extLst>
          </p:cNvPr>
          <p:cNvCxnSpPr>
            <a:stCxn id="10" idx="3"/>
          </p:cNvCxnSpPr>
          <p:nvPr/>
        </p:nvCxnSpPr>
        <p:spPr>
          <a:xfrm>
            <a:off x="8132251" y="2833231"/>
            <a:ext cx="1282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B7B3DA-9ADE-4BA7-A6D4-74A36510484B}"/>
              </a:ext>
            </a:extLst>
          </p:cNvPr>
          <p:cNvSpPr txBox="1"/>
          <p:nvPr/>
        </p:nvSpPr>
        <p:spPr>
          <a:xfrm>
            <a:off x="9518581" y="4102606"/>
            <a:ext cx="272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to 4 frames each step</a:t>
            </a:r>
          </a:p>
        </p:txBody>
      </p:sp>
    </p:spTree>
    <p:extLst>
      <p:ext uri="{BB962C8B-B14F-4D97-AF65-F5344CB8AC3E}">
        <p14:creationId xmlns:p14="http://schemas.microsoft.com/office/powerpoint/2010/main" val="207303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Deep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Q-Network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87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9CB32-F504-4BF1-BE1B-64F6785B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" y="486469"/>
            <a:ext cx="5505450" cy="521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24453B-E4BF-49C8-976C-9D60D14C0FB4}"/>
              </a:ext>
            </a:extLst>
          </p:cNvPr>
          <p:cNvSpPr txBox="1"/>
          <p:nvPr/>
        </p:nvSpPr>
        <p:spPr>
          <a:xfrm>
            <a:off x="5872294" y="1090477"/>
            <a:ext cx="6059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Reinforcement Learning (RL) is a one part of Machine Learning that about Trial-and-Error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348DF-BAD3-4259-AE28-8087E160EBB1}"/>
              </a:ext>
            </a:extLst>
          </p:cNvPr>
          <p:cNvSpPr txBox="1"/>
          <p:nvPr/>
        </p:nvSpPr>
        <p:spPr>
          <a:xfrm>
            <a:off x="5872294" y="3413033"/>
            <a:ext cx="5796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 Inspire by concept of Behavioral Psychology</a:t>
            </a:r>
          </a:p>
        </p:txBody>
      </p:sp>
    </p:spTree>
    <p:extLst>
      <p:ext uri="{BB962C8B-B14F-4D97-AF65-F5344CB8AC3E}">
        <p14:creationId xmlns:p14="http://schemas.microsoft.com/office/powerpoint/2010/main" val="353306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B78BE4-6399-4AA8-B93C-6532F266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3671013"/>
            <a:ext cx="7620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E9EDE-E4C4-4DB5-8C20-11DCC0FF185D}"/>
              </a:ext>
            </a:extLst>
          </p:cNvPr>
          <p:cNvSpPr txBox="1"/>
          <p:nvPr/>
        </p:nvSpPr>
        <p:spPr>
          <a:xfrm>
            <a:off x="986162" y="183854"/>
            <a:ext cx="10219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400" dirty="0"/>
              <a:t>Double Deep-Q-Network (DDQN) is a upgrade version of Deep-Q-Network to fix a problem of DQN is Q-Values are overestimated that makes Agent not Find a new ways to get a optimal way to </a:t>
            </a:r>
            <a:r>
              <a:rPr lang="en-US" sz="2400" dirty="0" err="1"/>
              <a:t>archieved</a:t>
            </a:r>
            <a:r>
              <a:rPr lang="en-US" sz="2400" dirty="0"/>
              <a:t>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BDFE-8B7C-4E91-A666-8F0D6E16FF3A}"/>
                  </a:ext>
                </a:extLst>
              </p:cNvPr>
              <p:cNvSpPr txBox="1"/>
              <p:nvPr/>
            </p:nvSpPr>
            <p:spPr>
              <a:xfrm>
                <a:off x="1017393" y="1434517"/>
                <a:ext cx="101572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 fix this issue by split a State-Value Function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and Advantage for each action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and </a:t>
                </a:r>
                <a:r>
                  <a:rPr lang="en-US" sz="2400" dirty="0" err="1"/>
                  <a:t>combind</a:t>
                </a:r>
                <a:r>
                  <a:rPr lang="en-US" sz="2400" dirty="0"/>
                  <a:t> to find a Q-Value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5BDFE-8B7C-4E91-A666-8F0D6E16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93" y="1434517"/>
                <a:ext cx="10157213" cy="830997"/>
              </a:xfrm>
              <a:prstGeom prst="rect">
                <a:avLst/>
              </a:prstGeom>
              <a:blipFill>
                <a:blip r:embed="rId3"/>
                <a:stretch>
                  <a:fillRect l="-960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C700E6E4-EE77-4ADB-8467-8D2C480A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419350"/>
            <a:ext cx="762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2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28AA7-1710-4280-8C14-A203BA3574FA}"/>
              </a:ext>
            </a:extLst>
          </p:cNvPr>
          <p:cNvSpPr txBox="1"/>
          <p:nvPr/>
        </p:nvSpPr>
        <p:spPr>
          <a:xfrm>
            <a:off x="4490906" y="422255"/>
            <a:ext cx="321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Training Parameters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1752F8A-2F91-40A2-94E0-F5E7C5331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32986"/>
              </p:ext>
            </p:extLst>
          </p:nvPr>
        </p:nvGraphicFramePr>
        <p:xfrm>
          <a:off x="265650" y="883920"/>
          <a:ext cx="1166069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0349">
                  <a:extLst>
                    <a:ext uri="{9D8B030D-6E8A-4147-A177-3AD203B41FA5}">
                      <a16:colId xmlns:a16="http://schemas.microsoft.com/office/drawing/2014/main" val="4000117710"/>
                    </a:ext>
                  </a:extLst>
                </a:gridCol>
                <a:gridCol w="5830349">
                  <a:extLst>
                    <a:ext uri="{9D8B030D-6E8A-4147-A177-3AD203B41FA5}">
                      <a16:colId xmlns:a16="http://schemas.microsoft.com/office/drawing/2014/main" val="3192550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3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Factors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storing a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49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group of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5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Frequencies of training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 NETWORK UPDATE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Frequencies of updating target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PERSISTENCE UPDATE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Frequencies of saving model for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96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REPLAY START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 of takes random action before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0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EXPLORATION 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value of Exploration-Exploitation Trade-off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77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EXPLORATION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Minimum value of Exploration-Exploitation Trade-off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4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EXPLORATION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Exploration-Exploitation Trade-off value for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EXPLORATION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 for calculate Exploration-Exploitation Trade-off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1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EXPLORATION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 of Decay of Exploration-Exploitation Trade-off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28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907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276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61ABB-3077-4C5A-9CA3-916044CA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564" y="992406"/>
            <a:ext cx="5133277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6AE63-DF8B-425B-A4BF-89805512E1E9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9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Concept of Reinforcement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61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3C9220-6DD6-44F9-AE51-CA6E2C143625}"/>
              </a:ext>
            </a:extLst>
          </p:cNvPr>
          <p:cNvSpPr txBox="1"/>
          <p:nvPr/>
        </p:nvSpPr>
        <p:spPr>
          <a:xfrm>
            <a:off x="1851694" y="5485346"/>
            <a:ext cx="35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 (Positive Reward)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40875-9508-41BE-8A1D-70183C6BCC3B}"/>
              </a:ext>
            </a:extLst>
          </p:cNvPr>
          <p:cNvSpPr txBox="1"/>
          <p:nvPr/>
        </p:nvSpPr>
        <p:spPr>
          <a:xfrm>
            <a:off x="7403026" y="5594474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Punishment (Negative Reward)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5E695-83DF-4701-BF41-855393ED7E53}"/>
              </a:ext>
            </a:extLst>
          </p:cNvPr>
          <p:cNvCxnSpPr/>
          <p:nvPr/>
        </p:nvCxnSpPr>
        <p:spPr>
          <a:xfrm>
            <a:off x="6096000" y="1163496"/>
            <a:ext cx="0" cy="4428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C7E7FEA-7617-4C1E-9FB8-BE8F449BE939}"/>
              </a:ext>
            </a:extLst>
          </p:cNvPr>
          <p:cNvSpPr/>
          <p:nvPr/>
        </p:nvSpPr>
        <p:spPr>
          <a:xfrm>
            <a:off x="1297809" y="1166326"/>
            <a:ext cx="3270423" cy="1243049"/>
          </a:xfrm>
          <a:prstGeom prst="wedgeEllipseCallou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Give me a hand. Good!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35D09456-FC31-45A3-9585-94DC2ACF39F5}"/>
              </a:ext>
            </a:extLst>
          </p:cNvPr>
          <p:cNvSpPr/>
          <p:nvPr/>
        </p:nvSpPr>
        <p:spPr>
          <a:xfrm>
            <a:off x="6910956" y="1163496"/>
            <a:ext cx="3270423" cy="1243049"/>
          </a:xfrm>
          <a:prstGeom prst="wedgeEllipseCallou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Give me hand. Ouch!!!!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8B9AB1-6C3C-4B03-A272-5AB4E07A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8" y="2867693"/>
            <a:ext cx="2615332" cy="2344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4023-61E6-42DF-B8F7-FE6F8D47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24" y="3108376"/>
            <a:ext cx="2789471" cy="1855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EFDA8-0C30-4F6F-A476-ECAA9342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283" y="3114036"/>
            <a:ext cx="2363330" cy="15755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177CC0-452F-4FC0-A253-1A524DBD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346" y="3108376"/>
            <a:ext cx="2789465" cy="18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ผลการค้นหารูปภาพสำหรับ reinforcement learning maze">
            <a:extLst>
              <a:ext uri="{FF2B5EF4-FFF2-40B4-BE49-F238E27FC236}">
                <a16:creationId xmlns:a16="http://schemas.microsoft.com/office/drawing/2014/main" id="{0773C855-F105-47E7-9354-AA9C8A80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742837"/>
            <a:ext cx="71247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8E83-D8BF-40D4-ABF5-C886C7091B82}"/>
              </a:ext>
            </a:extLst>
          </p:cNvPr>
          <p:cNvSpPr txBox="1"/>
          <p:nvPr/>
        </p:nvSpPr>
        <p:spPr>
          <a:xfrm>
            <a:off x="0" y="39333"/>
            <a:ext cx="827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Situation : Find a Way to get out of the maze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D017F-B7A9-42BF-9430-9A7871366879}"/>
              </a:ext>
            </a:extLst>
          </p:cNvPr>
          <p:cNvSpPr txBox="1"/>
          <p:nvPr/>
        </p:nvSpPr>
        <p:spPr>
          <a:xfrm>
            <a:off x="982910" y="5037945"/>
            <a:ext cx="10226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Positive Reward : Go to Right way. You get +1 for each step</a:t>
            </a:r>
          </a:p>
          <a:p>
            <a:r>
              <a:rPr lang="en-US" sz="3200" dirty="0"/>
              <a:t>Negative Reward : Go to Wrong way. You get -1 for each step</a:t>
            </a:r>
          </a:p>
        </p:txBody>
      </p:sp>
    </p:spTree>
    <p:extLst>
      <p:ext uri="{BB962C8B-B14F-4D97-AF65-F5344CB8AC3E}">
        <p14:creationId xmlns:p14="http://schemas.microsoft.com/office/powerpoint/2010/main" val="224999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DF840-90C9-46FC-8535-7A0A554E82F7}"/>
              </a:ext>
            </a:extLst>
          </p:cNvPr>
          <p:cNvSpPr txBox="1"/>
          <p:nvPr/>
        </p:nvSpPr>
        <p:spPr>
          <a:xfrm>
            <a:off x="1695974" y="2228671"/>
            <a:ext cx="880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Objective : Find the best way to do an optimal action to get a most reward or </a:t>
            </a:r>
            <a:r>
              <a:rPr lang="en-US" sz="3600" dirty="0" err="1"/>
              <a:t>archieve</a:t>
            </a:r>
            <a:r>
              <a:rPr lang="en-US" sz="3600" dirty="0"/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221946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DFAA-79B2-4E58-B1A7-77B69ABAD5B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Reinforcement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Cycles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785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9B357-DAE0-47F1-B962-A2DCB8B4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29" y="1492983"/>
            <a:ext cx="10698141" cy="31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518</Words>
  <Application>Microsoft Macintosh PowerPoint</Application>
  <PresentationFormat>Widescreen</PresentationFormat>
  <Paragraphs>95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Cambria Math</vt:lpstr>
      <vt:lpstr>RetrospectVTI</vt:lpstr>
      <vt:lpstr>Characters Behaviors in Video game  Using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Characters Behaviors in Video game  Using Reinforcement Learning</dc:title>
  <dc:creator>AKARAPON AKARASURI</dc:creator>
  <cp:lastModifiedBy>59070180</cp:lastModifiedBy>
  <cp:revision>41</cp:revision>
  <dcterms:created xsi:type="dcterms:W3CDTF">2019-12-10T13:22:50Z</dcterms:created>
  <dcterms:modified xsi:type="dcterms:W3CDTF">2019-12-11T16:30:31Z</dcterms:modified>
</cp:coreProperties>
</file>